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74" r:id="rId10"/>
    <p:sldId id="268" r:id="rId11"/>
    <p:sldId id="269" r:id="rId12"/>
    <p:sldId id="275" r:id="rId13"/>
    <p:sldId id="270" r:id="rId14"/>
    <p:sldId id="271" r:id="rId15"/>
    <p:sldId id="276" r:id="rId16"/>
    <p:sldId id="272" r:id="rId17"/>
    <p:sldId id="273" r:id="rId18"/>
    <p:sldId id="277" r:id="rId19"/>
    <p:sldId id="278" r:id="rId20"/>
    <p:sldId id="279" r:id="rId21"/>
    <p:sldId id="284" r:id="rId22"/>
    <p:sldId id="280" r:id="rId23"/>
    <p:sldId id="281" r:id="rId24"/>
    <p:sldId id="286" r:id="rId25"/>
    <p:sldId id="285" r:id="rId26"/>
    <p:sldId id="262" r:id="rId27"/>
    <p:sldId id="263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Catamaran" panose="020B0604020202020204" charset="0"/>
      <p:regular r:id="rId35"/>
      <p:bold r:id="rId36"/>
    </p:embeddedFont>
    <p:embeddedFont>
      <p:font typeface="Raleway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CC3"/>
    <a:srgbClr val="8AC89D"/>
    <a:srgbClr val="C5A8AE"/>
    <a:srgbClr val="595959"/>
    <a:srgbClr val="006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BDBAC-C86D-48EB-A552-C7FA61ECFEE2}" v="7" dt="2023-04-03T19:28:23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223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96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df644b60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df644b60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57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076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676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df644b60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df644b60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622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548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783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89395c232_45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89395c232_45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75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df644b60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df644b60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16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df644b60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df644b60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df644b60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df644b60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225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df644b60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df644b60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276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930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352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353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298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a3e01eb3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a3e01eb3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670f63a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670f63a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89395c232_45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89395c232_45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df644b60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df644b60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06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54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016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df644b60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df644b60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47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tamaran"/>
              <a:buNone/>
              <a:defRPr sz="4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6259425" y="2453225"/>
            <a:ext cx="2884575" cy="26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830400" y="1170063"/>
            <a:ext cx="548700" cy="882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379100" y="1170063"/>
            <a:ext cx="548700" cy="882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3477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1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3477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3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41670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2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41670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4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414300" y="19833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414300" y="2937820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5233600" y="19833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5233600" y="2937820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1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7922487" y="2407925"/>
            <a:ext cx="1776325" cy="165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/>
          <p:nvPr/>
        </p:nvSpPr>
        <p:spPr>
          <a:xfrm>
            <a:off x="3477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5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41670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6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414300" y="387527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5233600" y="387527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l="7088" t="14912" r="9620" b="16523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770150" y="2192250"/>
            <a:ext cx="33009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2"/>
          </p:nvPr>
        </p:nvSpPr>
        <p:spPr>
          <a:xfrm>
            <a:off x="5161900" y="83157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t="13651" b="17785"/>
          <a:stretch/>
        </p:blipFill>
        <p:spPr>
          <a:xfrm>
            <a:off x="0" y="4597050"/>
            <a:ext cx="6071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l="7088" t="14912" r="9620" b="16523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 b="1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tamaran"/>
              <a:buChar char="●"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dirty="0"/>
              <a:t>Control Problems in Robotics</a:t>
            </a:r>
            <a:br>
              <a:rPr lang="it" sz="3200" dirty="0"/>
            </a:br>
            <a:r>
              <a:rPr lang="it" sz="1800" dirty="0"/>
              <a:t>A FULLY ACTUATED QUADROTOR WITH A PROPELLER TILTING MECHANISM</a:t>
            </a:r>
            <a:endParaRPr sz="1800" dirty="0"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Antonio Bozza – 1836119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Saverio Taliani – 1841465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Valentina Becchetti – 1739063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/>
              <a:t>Control Problems in Robotics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Sapienza University of Rome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Hovering with desired orientation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10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722CFC9-C07A-885D-07B4-CF381607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5" y="1975945"/>
            <a:ext cx="8728930" cy="230575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25F29E-A3E4-39F0-55C3-1A52A6A7A23D}"/>
              </a:ext>
            </a:extLst>
          </p:cNvPr>
          <p:cNvSpPr txBox="1"/>
          <p:nvPr/>
        </p:nvSpPr>
        <p:spPr>
          <a:xfrm>
            <a:off x="408373" y="1704096"/>
            <a:ext cx="14736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Position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5CFFFB-F2A7-8DA3-6F93-B9DC81515664}"/>
              </a:ext>
            </a:extLst>
          </p:cNvPr>
          <p:cNvSpPr txBox="1"/>
          <p:nvPr/>
        </p:nvSpPr>
        <p:spPr>
          <a:xfrm>
            <a:off x="3369945" y="1704096"/>
            <a:ext cx="1944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Velocity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7A592A-BD8E-4BE8-F14B-D8E55B2F6FE3}"/>
              </a:ext>
            </a:extLst>
          </p:cNvPr>
          <p:cNvSpPr txBox="1"/>
          <p:nvPr/>
        </p:nvSpPr>
        <p:spPr>
          <a:xfrm>
            <a:off x="6439078" y="1704096"/>
            <a:ext cx="1660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Acceleration</a:t>
            </a:r>
          </a:p>
        </p:txBody>
      </p:sp>
    </p:spTree>
    <p:extLst>
      <p:ext uri="{BB962C8B-B14F-4D97-AF65-F5344CB8AC3E}">
        <p14:creationId xmlns:p14="http://schemas.microsoft.com/office/powerpoint/2010/main" val="1656932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Hovering with desired orientation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11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25F29E-A3E4-39F0-55C3-1A52A6A7A23D}"/>
              </a:ext>
            </a:extLst>
          </p:cNvPr>
          <p:cNvSpPr txBox="1"/>
          <p:nvPr/>
        </p:nvSpPr>
        <p:spPr>
          <a:xfrm>
            <a:off x="1508175" y="1704096"/>
            <a:ext cx="14736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Orientation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5CFFFB-F2A7-8DA3-6F93-B9DC81515664}"/>
              </a:ext>
            </a:extLst>
          </p:cNvPr>
          <p:cNvSpPr txBox="1"/>
          <p:nvPr/>
        </p:nvSpPr>
        <p:spPr>
          <a:xfrm>
            <a:off x="4719351" y="1704096"/>
            <a:ext cx="1944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Tilting angles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D46A26-F4A1-639F-45E2-CA636F51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53" y="1996484"/>
            <a:ext cx="6125593" cy="2362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BE92E1A-7FD5-0C39-77FC-4CB0E88C7774}"/>
                  </a:ext>
                </a:extLst>
              </p:cNvPr>
              <p:cNvSpPr txBox="1"/>
              <p:nvPr/>
            </p:nvSpPr>
            <p:spPr>
              <a:xfrm>
                <a:off x="5957786" y="1302688"/>
                <a:ext cx="2894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</m:d>
                      <m:sSub>
                        <m:sSub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</m:d>
                      <m:sSubSup>
                        <m:sSubSup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BE92E1A-7FD5-0C39-77FC-4CB0E88C7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86" y="1302688"/>
                <a:ext cx="2894120" cy="369332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31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path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Google Shape;102;p10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70150" y="1511975"/>
                <a:ext cx="3643722" cy="29843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err="1"/>
                  <a:t>Desired</a:t>
                </a:r>
                <a:r>
                  <a:rPr lang="it-IT"/>
                  <a:t> points :</a:t>
                </a:r>
              </a:p>
              <a:p>
                <a:pPr marL="0" lvl="0" indent="0"/>
                <a:endParaRPr lang="it-IT"/>
              </a:p>
              <a:p>
                <a:pPr marL="0" lv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pPr marL="0" lvl="0" indent="0"/>
                <a:endParaRPr lang="it-IT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2" name="Google Shape;102;p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70150" y="1511975"/>
                <a:ext cx="3643722" cy="2984398"/>
              </a:xfrm>
              <a:prstGeom prst="rect">
                <a:avLst/>
              </a:prstGeom>
              <a:blipFill>
                <a:blip r:embed="rId3"/>
                <a:stretch>
                  <a:fillRect l="-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12</a:t>
            </a:fld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3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/>
              <a:t>A FULLY ACTUATED QUADROTOR WITH A PROPELLER TILTING MECHANISM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A311F04-9A6F-1511-8135-AAFBC3E6C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130" y="2622437"/>
            <a:ext cx="4182747" cy="2156663"/>
          </a:xfrm>
          <a:prstGeom prst="rect">
            <a:avLst/>
          </a:prstGeom>
        </p:spPr>
      </p:pic>
      <p:pic>
        <p:nvPicPr>
          <p:cNvPr id="6" name="Immagine 5" descr="Immagine che contiene spiaggia, aria aperta, natura&#10;&#10;Descrizione generata automaticamente">
            <a:extLst>
              <a:ext uri="{FF2B5EF4-FFF2-40B4-BE49-F238E27FC236}">
                <a16:creationId xmlns:a16="http://schemas.microsoft.com/office/drawing/2014/main" id="{10CF0C41-3553-F062-A85A-EF9B0D033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72" y="254212"/>
            <a:ext cx="2226861" cy="22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11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Linear path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13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25F29E-A3E4-39F0-55C3-1A52A6A7A23D}"/>
              </a:ext>
            </a:extLst>
          </p:cNvPr>
          <p:cNvSpPr txBox="1"/>
          <p:nvPr/>
        </p:nvSpPr>
        <p:spPr>
          <a:xfrm>
            <a:off x="408373" y="1704096"/>
            <a:ext cx="14736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Position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5CFFFB-F2A7-8DA3-6F93-B9DC81515664}"/>
              </a:ext>
            </a:extLst>
          </p:cNvPr>
          <p:cNvSpPr txBox="1"/>
          <p:nvPr/>
        </p:nvSpPr>
        <p:spPr>
          <a:xfrm>
            <a:off x="3369945" y="1704096"/>
            <a:ext cx="1944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Velocity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7A592A-BD8E-4BE8-F14B-D8E55B2F6FE3}"/>
              </a:ext>
            </a:extLst>
          </p:cNvPr>
          <p:cNvSpPr txBox="1"/>
          <p:nvPr/>
        </p:nvSpPr>
        <p:spPr>
          <a:xfrm>
            <a:off x="6439078" y="1704096"/>
            <a:ext cx="1660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Acceleration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732DD08-869F-1AD0-ED58-91E7ABF6A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7" y="1908424"/>
            <a:ext cx="8815526" cy="230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9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Linear path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14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25F29E-A3E4-39F0-55C3-1A52A6A7A23D}"/>
              </a:ext>
            </a:extLst>
          </p:cNvPr>
          <p:cNvSpPr txBox="1"/>
          <p:nvPr/>
        </p:nvSpPr>
        <p:spPr>
          <a:xfrm>
            <a:off x="1508175" y="1704096"/>
            <a:ext cx="17144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Propellers velocities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5CFFFB-F2A7-8DA3-6F93-B9DC81515664}"/>
              </a:ext>
            </a:extLst>
          </p:cNvPr>
          <p:cNvSpPr txBox="1"/>
          <p:nvPr/>
        </p:nvSpPr>
        <p:spPr>
          <a:xfrm>
            <a:off x="4719351" y="1704096"/>
            <a:ext cx="1944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Tilting angles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AE459E5-F893-E34B-4F4A-E45B83AA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09" y="1954485"/>
            <a:ext cx="6259389" cy="23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1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Spiral with initial error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Google Shape;102;p10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70150" y="1748726"/>
                <a:ext cx="3721951" cy="240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/>
                <a:r>
                  <a:rPr lang="it-IT" dirty="0"/>
                  <a:t>Reference </a:t>
                </a:r>
                <a:r>
                  <a:rPr lang="it-IT" dirty="0" err="1"/>
                  <a:t>path</a:t>
                </a:r>
                <a:r>
                  <a:rPr lang="it-IT" dirty="0"/>
                  <a:t> </a:t>
                </a:r>
                <a:r>
                  <a:rPr lang="it-IT" sz="18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/>
                <a:endParaRPr lang="it-IT" sz="1800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it-IT" sz="18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it-IT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it-IT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it-IT" sz="18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𝑠𝑖𝑛</m:t>
                    </m:r>
                    <m:d>
                      <m:dPr>
                        <m:ctrlP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it-IT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it-IT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it-IT" sz="18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=0.5+</m:t>
                    </m:r>
                    <m:f>
                      <m:fPr>
                        <m:ctrlP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it-IT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it-IT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it-IT" sz="1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02" name="Google Shape;102;p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70150" y="1748726"/>
                <a:ext cx="3721951" cy="2404800"/>
              </a:xfrm>
              <a:prstGeom prst="rect">
                <a:avLst/>
              </a:prstGeom>
              <a:blipFill>
                <a:blip r:embed="rId3"/>
                <a:stretch>
                  <a:fillRect l="-818" t="-5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15</a:t>
            </a:fld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3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140BE6-2960-F037-9F35-03EDD2187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03" y="2659802"/>
            <a:ext cx="2408305" cy="1959569"/>
          </a:xfrm>
          <a:prstGeom prst="rect">
            <a:avLst/>
          </a:prstGeom>
        </p:spPr>
      </p:pic>
      <p:pic>
        <p:nvPicPr>
          <p:cNvPr id="8" name="Immagine 7" descr="Immagine che contiene pavimento, interno, piastrellato, piastrella&#10;&#10;Descrizione generata automaticamente">
            <a:extLst>
              <a:ext uri="{FF2B5EF4-FFF2-40B4-BE49-F238E27FC236}">
                <a16:creationId xmlns:a16="http://schemas.microsoft.com/office/drawing/2014/main" id="{06655DDE-21C1-899E-FFE8-B07A223BB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103" y="163445"/>
            <a:ext cx="2408305" cy="240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Spiral with initial error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16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25F29E-A3E4-39F0-55C3-1A52A6A7A23D}"/>
              </a:ext>
            </a:extLst>
          </p:cNvPr>
          <p:cNvSpPr txBox="1"/>
          <p:nvPr/>
        </p:nvSpPr>
        <p:spPr>
          <a:xfrm>
            <a:off x="408373" y="1704096"/>
            <a:ext cx="14736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Position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5CFFFB-F2A7-8DA3-6F93-B9DC81515664}"/>
              </a:ext>
            </a:extLst>
          </p:cNvPr>
          <p:cNvSpPr txBox="1"/>
          <p:nvPr/>
        </p:nvSpPr>
        <p:spPr>
          <a:xfrm>
            <a:off x="3369945" y="1704096"/>
            <a:ext cx="1944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Velocity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7A592A-BD8E-4BE8-F14B-D8E55B2F6FE3}"/>
              </a:ext>
            </a:extLst>
          </p:cNvPr>
          <p:cNvSpPr txBox="1"/>
          <p:nvPr/>
        </p:nvSpPr>
        <p:spPr>
          <a:xfrm>
            <a:off x="6439078" y="1704096"/>
            <a:ext cx="1660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Acceleration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E35EA5F-1267-84EE-2A43-DE18ECC0D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2" y="1920285"/>
            <a:ext cx="8735628" cy="22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0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Spiral with initial error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17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25F29E-A3E4-39F0-55C3-1A52A6A7A23D}"/>
              </a:ext>
            </a:extLst>
          </p:cNvPr>
          <p:cNvSpPr txBox="1"/>
          <p:nvPr/>
        </p:nvSpPr>
        <p:spPr>
          <a:xfrm>
            <a:off x="1508175" y="1704096"/>
            <a:ext cx="1856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Propeller  velocities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5CFFFB-F2A7-8DA3-6F93-B9DC81515664}"/>
              </a:ext>
            </a:extLst>
          </p:cNvPr>
          <p:cNvSpPr txBox="1"/>
          <p:nvPr/>
        </p:nvSpPr>
        <p:spPr>
          <a:xfrm>
            <a:off x="4719351" y="1704096"/>
            <a:ext cx="1944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Tilting angles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33B172F-AA28-EFA8-E300-B46CAC186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84" y="1996484"/>
            <a:ext cx="6346315" cy="24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3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Tilting mechanism: Pros &amp; Cons</a:t>
            </a:r>
            <a:endParaRPr dirty="0"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18</a:t>
            </a:fld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4950135" y="1747560"/>
            <a:ext cx="3277162" cy="2534140"/>
          </a:xfrm>
          <a:prstGeom prst="roundRect">
            <a:avLst>
              <a:gd name="adj" fmla="val 16667"/>
            </a:avLst>
          </a:prstGeom>
          <a:solidFill>
            <a:srgbClr val="6F0A19">
              <a:alpha val="30050"/>
            </a:srgbClr>
          </a:solidFill>
          <a:ln w="9525" cap="flat" cmpd="sng">
            <a:solidFill>
              <a:srgbClr val="6F0A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Limited tilting angles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We are not able to perform hovering with body orientation grater or equal to </a:t>
            </a:r>
            <a:r>
              <a:rPr lang="el-GR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π</a:t>
            </a: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/6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The controller is not able to use body orientation in order to satisfy high lateral accelerations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it" sz="12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	</a:t>
            </a:r>
            <a:endParaRPr sz="1300" dirty="0"/>
          </a:p>
        </p:txBody>
      </p:sp>
      <p:sp>
        <p:nvSpPr>
          <p:cNvPr id="93" name="Google Shape;93;p9"/>
          <p:cNvSpPr/>
          <p:nvPr/>
        </p:nvSpPr>
        <p:spPr>
          <a:xfrm>
            <a:off x="1064888" y="1747561"/>
            <a:ext cx="3277162" cy="2534139"/>
          </a:xfrm>
          <a:prstGeom prst="roundRect">
            <a:avLst>
              <a:gd name="adj" fmla="val 16667"/>
            </a:avLst>
          </a:prstGeom>
          <a:solidFill>
            <a:srgbClr val="8EBCC3"/>
          </a:solidFill>
          <a:ln w="9525" cap="flat" cmpd="sng">
            <a:solidFill>
              <a:srgbClr val="0067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We effectively overcome </a:t>
            </a:r>
            <a:r>
              <a:rPr lang="it" dirty="0">
                <a:solidFill>
                  <a:srgbClr val="595959"/>
                </a:solidFill>
                <a:latin typeface="Catamaran"/>
                <a:cs typeface="Catamaran"/>
                <a:sym typeface="Catamaran"/>
              </a:rPr>
              <a:t>underactuation</a:t>
            </a: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 drawbacks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We are able to correcly track 6D trajectories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We are able to perform hovering with a tilted body</a:t>
            </a:r>
            <a:endParaRPr dirty="0"/>
          </a:p>
        </p:txBody>
      </p:sp>
      <p:sp>
        <p:nvSpPr>
          <p:cNvPr id="94" name="Google Shape;94;p9"/>
          <p:cNvSpPr/>
          <p:nvPr/>
        </p:nvSpPr>
        <p:spPr>
          <a:xfrm>
            <a:off x="5430716" y="1465949"/>
            <a:ext cx="2316000" cy="2816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6F0A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Cons</a:t>
            </a: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5" name="Google Shape;95;p9"/>
          <p:cNvSpPr/>
          <p:nvPr/>
        </p:nvSpPr>
        <p:spPr>
          <a:xfrm>
            <a:off x="1505753" y="1465949"/>
            <a:ext cx="2316000" cy="28161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67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dirty="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Pros</a:t>
            </a: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2019872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Solutions</a:t>
            </a:r>
            <a:endParaRPr dirty="0"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19</a:t>
            </a:fld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3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dirty="0"/>
          </a:p>
        </p:txBody>
      </p:sp>
      <p:sp>
        <p:nvSpPr>
          <p:cNvPr id="2" name="Google Shape;92;p9">
            <a:extLst>
              <a:ext uri="{FF2B5EF4-FFF2-40B4-BE49-F238E27FC236}">
                <a16:creationId xmlns:a16="http://schemas.microsoft.com/office/drawing/2014/main" id="{3FBFDDEF-3121-B991-29E8-6652780E4D02}"/>
              </a:ext>
            </a:extLst>
          </p:cNvPr>
          <p:cNvSpPr/>
          <p:nvPr/>
        </p:nvSpPr>
        <p:spPr>
          <a:xfrm>
            <a:off x="681764" y="1698875"/>
            <a:ext cx="3185100" cy="2628850"/>
          </a:xfrm>
          <a:prstGeom prst="roundRect">
            <a:avLst>
              <a:gd name="adj" fmla="val 16667"/>
            </a:avLst>
          </a:prstGeom>
          <a:solidFill>
            <a:srgbClr val="C5A8AE"/>
          </a:solidFill>
          <a:ln w="9525" cap="flat" cmpd="sng">
            <a:solidFill>
              <a:srgbClr val="6F0A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Limited tilting angles</a:t>
            </a:r>
          </a:p>
          <a:p>
            <a:pPr marL="171450" indent="-1714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We are not able to perform hovering with body orientation grater or equal to π/6	</a:t>
            </a:r>
            <a:endParaRPr lang="it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The controller is not able to use body orientation in order to satisfy high lateral accelerations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A3FD59-6339-ED8C-781B-3E00A3742FB2}"/>
              </a:ext>
            </a:extLst>
          </p:cNvPr>
          <p:cNvSpPr txBox="1"/>
          <p:nvPr/>
        </p:nvSpPr>
        <p:spPr>
          <a:xfrm>
            <a:off x="5277138" y="2053875"/>
            <a:ext cx="270768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cs typeface="Catamaran"/>
              </a:rPr>
              <a:t>Hardware modifications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932254-B8F9-F999-0F79-40660AD74A0B}"/>
              </a:ext>
            </a:extLst>
          </p:cNvPr>
          <p:cNvSpPr txBox="1"/>
          <p:nvPr/>
        </p:nvSpPr>
        <p:spPr>
          <a:xfrm>
            <a:off x="5277138" y="3401098"/>
            <a:ext cx="2867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cs typeface="Catamaran"/>
              </a:rPr>
              <a:t>Modify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1"/>
                </a:solidFill>
                <a:latin typeface="Catamaran"/>
                <a:cs typeface="Catamaran"/>
              </a:rPr>
              <a:t>the control strategy</a:t>
            </a:r>
          </a:p>
        </p:txBody>
      </p:sp>
      <p:sp>
        <p:nvSpPr>
          <p:cNvPr id="10" name="Google Shape;94;p9">
            <a:extLst>
              <a:ext uri="{FF2B5EF4-FFF2-40B4-BE49-F238E27FC236}">
                <a16:creationId xmlns:a16="http://schemas.microsoft.com/office/drawing/2014/main" id="{DF3A2154-4284-631C-0E9F-7329B135C00B}"/>
              </a:ext>
            </a:extLst>
          </p:cNvPr>
          <p:cNvSpPr/>
          <p:nvPr/>
        </p:nvSpPr>
        <p:spPr>
          <a:xfrm>
            <a:off x="5277137" y="2009644"/>
            <a:ext cx="2455311" cy="40266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F0A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94;p9">
            <a:extLst>
              <a:ext uri="{FF2B5EF4-FFF2-40B4-BE49-F238E27FC236}">
                <a16:creationId xmlns:a16="http://schemas.microsoft.com/office/drawing/2014/main" id="{DB388421-9009-9C5A-33C1-0C9B0A63C3E9}"/>
              </a:ext>
            </a:extLst>
          </p:cNvPr>
          <p:cNvSpPr/>
          <p:nvPr/>
        </p:nvSpPr>
        <p:spPr>
          <a:xfrm>
            <a:off x="5277138" y="3369044"/>
            <a:ext cx="2455312" cy="40266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F0A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" name="Parentesi quadra chiusa 18">
            <a:extLst>
              <a:ext uri="{FF2B5EF4-FFF2-40B4-BE49-F238E27FC236}">
                <a16:creationId xmlns:a16="http://schemas.microsoft.com/office/drawing/2014/main" id="{A14D8887-B648-AA2C-82D8-7E96A20C0B6F}"/>
              </a:ext>
            </a:extLst>
          </p:cNvPr>
          <p:cNvSpPr/>
          <p:nvPr/>
        </p:nvSpPr>
        <p:spPr>
          <a:xfrm>
            <a:off x="4071050" y="1882066"/>
            <a:ext cx="234620" cy="1317704"/>
          </a:xfrm>
          <a:prstGeom prst="rightBracket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FC919EB-59DF-8C60-B82F-7725B1E84D59}"/>
              </a:ext>
            </a:extLst>
          </p:cNvPr>
          <p:cNvCxnSpPr>
            <a:stCxn id="19" idx="2"/>
            <a:endCxn id="10" idx="1"/>
          </p:cNvCxnSpPr>
          <p:nvPr/>
        </p:nvCxnSpPr>
        <p:spPr>
          <a:xfrm flipV="1">
            <a:off x="4305670" y="2210975"/>
            <a:ext cx="971467" cy="329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3090467-00D9-2385-8B18-52056B24C065}"/>
              </a:ext>
            </a:extLst>
          </p:cNvPr>
          <p:cNvCxnSpPr>
            <a:endCxn id="11" idx="1"/>
          </p:cNvCxnSpPr>
          <p:nvPr/>
        </p:nvCxnSpPr>
        <p:spPr>
          <a:xfrm flipV="1">
            <a:off x="3866864" y="3570375"/>
            <a:ext cx="1410274" cy="104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70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</a:t>
            </a:fld>
            <a:endParaRPr dirty="0"/>
          </a:p>
        </p:txBody>
      </p: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Table of contents</a:t>
            </a:r>
            <a:endParaRPr dirty="0"/>
          </a:p>
        </p:txBody>
      </p:sp>
      <p:sp>
        <p:nvSpPr>
          <p:cNvPr id="71" name="Google Shape;71;p7"/>
          <p:cNvSpPr txBox="1"/>
          <p:nvPr/>
        </p:nvSpPr>
        <p:spPr>
          <a:xfrm>
            <a:off x="1583700" y="19833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dirty="0"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5403000" y="19833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it-IT" sz="1800" dirty="0" err="1">
                <a:latin typeface="Raleway"/>
                <a:ea typeface="Raleway"/>
                <a:cs typeface="Raleway"/>
                <a:sym typeface="Raleway"/>
              </a:rPr>
              <a:t>Tilting</a:t>
            </a:r>
            <a:r>
              <a:rPr lang="it-IT" sz="18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800" dirty="0" err="1">
                <a:latin typeface="Raleway"/>
                <a:ea typeface="Raleway"/>
                <a:cs typeface="Raleway"/>
                <a:sym typeface="Raleway"/>
              </a:rPr>
              <a:t>mechanism</a:t>
            </a:r>
            <a:r>
              <a:rPr lang="it-IT" sz="18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800" dirty="0" err="1">
                <a:latin typeface="Raleway"/>
                <a:ea typeface="Raleway"/>
                <a:cs typeface="Raleway"/>
                <a:sym typeface="Raleway"/>
              </a:rPr>
              <a:t>modeling</a:t>
            </a:r>
            <a:endParaRPr lang="it-IT"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1583700" y="29378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dirty="0">
                <a:latin typeface="Raleway"/>
                <a:ea typeface="Raleway"/>
                <a:cs typeface="Raleway"/>
                <a:sym typeface="Raleway"/>
              </a:rPr>
              <a:t>Tilting mechanism control</a:t>
            </a:r>
          </a:p>
        </p:txBody>
      </p:sp>
      <p:sp>
        <p:nvSpPr>
          <p:cNvPr id="74" name="Google Shape;74;p7"/>
          <p:cNvSpPr txBox="1"/>
          <p:nvPr/>
        </p:nvSpPr>
        <p:spPr>
          <a:xfrm>
            <a:off x="5403000" y="29378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it-IT" sz="1800" dirty="0" err="1">
                <a:latin typeface="Raleway"/>
                <a:ea typeface="Raleway"/>
                <a:cs typeface="Raleway"/>
                <a:sym typeface="Raleway"/>
              </a:rPr>
              <a:t>Simulations</a:t>
            </a:r>
            <a:endParaRPr lang="it-IT" sz="18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1583700" y="387525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it-IT" sz="1800" dirty="0">
                <a:latin typeface="Raleway"/>
                <a:ea typeface="Raleway"/>
                <a:cs typeface="Raleway"/>
                <a:sym typeface="Raleway"/>
              </a:rPr>
              <a:t>Extension</a:t>
            </a:r>
          </a:p>
        </p:txBody>
      </p:sp>
      <p:sp>
        <p:nvSpPr>
          <p:cNvPr id="76" name="Google Shape;76;p7"/>
          <p:cNvSpPr txBox="1"/>
          <p:nvPr/>
        </p:nvSpPr>
        <p:spPr>
          <a:xfrm>
            <a:off x="5403000" y="387525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18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770149" y="798130"/>
            <a:ext cx="3333565" cy="565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Hybrid control strategy</a:t>
            </a:r>
            <a:endParaRPr dirty="0"/>
          </a:p>
        </p:txBody>
      </p:sp>
      <p:sp>
        <p:nvSpPr>
          <p:cNvPr id="102" name="Google Shape;102;p10"/>
          <p:cNvSpPr txBox="1">
            <a:spLocks noGrp="1"/>
          </p:cNvSpPr>
          <p:nvPr>
            <p:ph type="subTitle" idx="1"/>
          </p:nvPr>
        </p:nvSpPr>
        <p:spPr>
          <a:xfrm>
            <a:off x="546785" y="2916139"/>
            <a:ext cx="3780291" cy="1488674"/>
          </a:xfrm>
          <a:prstGeom prst="roundRect">
            <a:avLst/>
          </a:prstGeom>
          <a:solidFill>
            <a:srgbClr val="8EBCC3"/>
          </a:solidFill>
          <a:ln>
            <a:solidFill>
              <a:srgbClr val="8EBCC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dirty="0" err="1"/>
              <a:t>We</a:t>
            </a:r>
            <a:r>
              <a:rPr lang="it-IT" dirty="0"/>
              <a:t> use the </a:t>
            </a:r>
            <a:r>
              <a:rPr lang="it-IT" dirty="0" err="1"/>
              <a:t>tilting</a:t>
            </a:r>
            <a:r>
              <a:rPr lang="it-IT" dirty="0"/>
              <a:t> </a:t>
            </a:r>
            <a:r>
              <a:rPr lang="it-IT" dirty="0" err="1"/>
              <a:t>mechanism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track 6D </a:t>
            </a:r>
            <a:r>
              <a:rPr lang="it-IT" dirty="0" err="1"/>
              <a:t>trajectories</a:t>
            </a:r>
            <a:r>
              <a:rPr lang="it-IT" dirty="0"/>
              <a:t> </a:t>
            </a:r>
            <a:endParaRPr dirty="0"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20</a:t>
            </a:fld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3"/>
          </p:nvPr>
        </p:nvSpPr>
        <p:spPr>
          <a:xfrm>
            <a:off x="1423678" y="4779101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dirty="0"/>
          </a:p>
        </p:txBody>
      </p:sp>
      <p:sp>
        <p:nvSpPr>
          <p:cNvPr id="2" name="Google Shape;102;p10">
            <a:extLst>
              <a:ext uri="{FF2B5EF4-FFF2-40B4-BE49-F238E27FC236}">
                <a16:creationId xmlns:a16="http://schemas.microsoft.com/office/drawing/2014/main" id="{E955539D-B6D1-2231-406D-B100F67FA751}"/>
              </a:ext>
            </a:extLst>
          </p:cNvPr>
          <p:cNvSpPr txBox="1">
            <a:spLocks/>
          </p:cNvSpPr>
          <p:nvPr/>
        </p:nvSpPr>
        <p:spPr>
          <a:xfrm>
            <a:off x="4958073" y="2916139"/>
            <a:ext cx="3780291" cy="1488674"/>
          </a:xfrm>
          <a:prstGeom prst="roundRect">
            <a:avLst/>
          </a:prstGeom>
          <a:solidFill>
            <a:srgbClr val="C5A8AE"/>
          </a:solidFill>
          <a:ln>
            <a:solidFill>
              <a:schemeClr val="accent6">
                <a:lumMod val="2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t-IT" dirty="0"/>
              <a:t>fix the propeller </a:t>
            </a:r>
            <a:r>
              <a:rPr lang="it-IT" dirty="0" err="1"/>
              <a:t>orientation</a:t>
            </a:r>
            <a:r>
              <a:rPr lang="it-IT" dirty="0"/>
              <a:t> </a:t>
            </a:r>
            <a:r>
              <a:rPr lang="it-IT" dirty="0" err="1"/>
              <a:t>wrt</a:t>
            </a:r>
            <a:r>
              <a:rPr lang="it-IT" dirty="0"/>
              <a:t> the body to the </a:t>
            </a:r>
            <a:r>
              <a:rPr lang="it-IT" dirty="0" err="1"/>
              <a:t>limit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use a </a:t>
            </a:r>
            <a:r>
              <a:rPr lang="it-IT" dirty="0" err="1"/>
              <a:t>dynamic</a:t>
            </a:r>
            <a:r>
              <a:rPr lang="it-IT" dirty="0"/>
              <a:t> feedback </a:t>
            </a:r>
            <a:r>
              <a:rPr lang="it-IT" dirty="0" err="1"/>
              <a:t>linearization</a:t>
            </a:r>
            <a:r>
              <a:rPr lang="it-IT" dirty="0"/>
              <a:t> for a </a:t>
            </a:r>
            <a:r>
              <a:rPr lang="it-IT" dirty="0" err="1"/>
              <a:t>classic</a:t>
            </a:r>
            <a:r>
              <a:rPr lang="it-IT" dirty="0"/>
              <a:t> </a:t>
            </a:r>
            <a:r>
              <a:rPr lang="it-IT" dirty="0" err="1"/>
              <a:t>quadrotor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the body </a:t>
            </a:r>
            <a:r>
              <a:rPr lang="it-IT" dirty="0" err="1"/>
              <a:t>orientation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needed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86FDB44B-52CC-D86C-001F-F9832300F540}"/>
                  </a:ext>
                </a:extLst>
              </p:cNvPr>
              <p:cNvSpPr/>
              <p:nvPr/>
            </p:nvSpPr>
            <p:spPr>
              <a:xfrm>
                <a:off x="2952893" y="1422871"/>
                <a:ext cx="3238213" cy="767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67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>
                    <a:solidFill>
                      <a:srgbClr val="595959"/>
                    </a:solidFill>
                    <a:latin typeface="Catamaran" panose="020B0604020202020204" charset="0"/>
                    <a:cs typeface="Catamaran" panose="020B0604020202020204" charset="0"/>
                  </a:rPr>
                  <a:t>Condition</a:t>
                </a:r>
              </a:p>
              <a:p>
                <a:pPr algn="ctr"/>
                <a:r>
                  <a:rPr lang="it-IT" sz="1600" b="1" dirty="0">
                    <a:solidFill>
                      <a:srgbClr val="595959"/>
                    </a:solidFill>
                    <a:latin typeface="Catamaran" panose="020B0604020202020204" charset="0"/>
                    <a:cs typeface="Catamaran" panose="020B0604020202020204" charset="0"/>
                  </a:rPr>
                  <a:t>R</a:t>
                </a:r>
                <a:r>
                  <a:rPr lang="it-IT" sz="1600" b="1" dirty="0" err="1">
                    <a:solidFill>
                      <a:srgbClr val="595959"/>
                    </a:solidFill>
                    <a:latin typeface="Catamaran" panose="020B0604020202020204" charset="0"/>
                    <a:cs typeface="Catamaran" panose="020B0604020202020204" charset="0"/>
                  </a:rPr>
                  <a:t>equired</a:t>
                </a:r>
                <a:r>
                  <a:rPr lang="it-IT" sz="1600" b="1" dirty="0">
                    <a:solidFill>
                      <a:srgbClr val="595959"/>
                    </a:solidFill>
                    <a:latin typeface="Catamaran" panose="020B0604020202020204" charset="0"/>
                    <a:cs typeface="Catamaran" panose="020B0604020202020204" charset="0"/>
                  </a:rPr>
                  <a:t> </a:t>
                </a:r>
                <a:r>
                  <a:rPr lang="it-IT" sz="1600" b="1" dirty="0" err="1">
                    <a:solidFill>
                      <a:srgbClr val="595959"/>
                    </a:solidFill>
                    <a:latin typeface="Catamaran" panose="020B0604020202020204" charset="0"/>
                    <a:cs typeface="Catamaran" panose="020B0604020202020204" charset="0"/>
                  </a:rPr>
                  <a:t>orientation</a:t>
                </a:r>
                <a:r>
                  <a:rPr lang="it-IT" sz="1600" b="1" dirty="0">
                    <a:solidFill>
                      <a:srgbClr val="595959"/>
                    </a:solidFill>
                    <a:latin typeface="Catamaran" panose="020B0604020202020204" charset="0"/>
                    <a:cs typeface="Catamaran" panose="020B0604020202020204" charset="0"/>
                  </a:rPr>
                  <a:t> &lt;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it-IT" sz="1600" b="1" dirty="0">
                    <a:solidFill>
                      <a:srgbClr val="595959"/>
                    </a:solidFill>
                    <a:latin typeface="Catamaran" panose="020B0604020202020204" charset="0"/>
                    <a:cs typeface="Catamaran" panose="020B0604020202020204" charset="0"/>
                  </a:rPr>
                  <a:t>/6</a:t>
                </a:r>
              </a:p>
            </p:txBody>
          </p:sp>
        </mc:Choice>
        <mc:Fallback xmlns=""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86FDB44B-52CC-D86C-001F-F9832300F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893" y="1422871"/>
                <a:ext cx="3238213" cy="76781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6778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E3B0B6A-882E-0673-8D0E-2BFBBF672641}"/>
              </a:ext>
            </a:extLst>
          </p:cNvPr>
          <p:cNvCxnSpPr>
            <a:cxnSpLocks/>
          </p:cNvCxnSpPr>
          <p:nvPr/>
        </p:nvCxnSpPr>
        <p:spPr>
          <a:xfrm flipH="1">
            <a:off x="2530069" y="2251954"/>
            <a:ext cx="694395" cy="5806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D3856-EDC9-5129-EABF-D10F1A55281C}"/>
              </a:ext>
            </a:extLst>
          </p:cNvPr>
          <p:cNvSpPr txBox="1"/>
          <p:nvPr/>
        </p:nvSpPr>
        <p:spPr>
          <a:xfrm>
            <a:off x="2175674" y="2396092"/>
            <a:ext cx="866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595959"/>
                </a:solidFill>
                <a:latin typeface="Catamaran" panose="020B0604020202020204" charset="0"/>
                <a:cs typeface="Catamaran" panose="020B0604020202020204" charset="0"/>
              </a:rPr>
              <a:t>TRUE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4A1F3770-E076-72BE-F0E0-B4043A4CB796}"/>
              </a:ext>
            </a:extLst>
          </p:cNvPr>
          <p:cNvCxnSpPr>
            <a:cxnSpLocks/>
          </p:cNvCxnSpPr>
          <p:nvPr/>
        </p:nvCxnSpPr>
        <p:spPr>
          <a:xfrm>
            <a:off x="5919538" y="2250062"/>
            <a:ext cx="735644" cy="5825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C3C68FC-52EB-6F96-82A6-E2CD041FD93E}"/>
              </a:ext>
            </a:extLst>
          </p:cNvPr>
          <p:cNvSpPr txBox="1"/>
          <p:nvPr/>
        </p:nvSpPr>
        <p:spPr>
          <a:xfrm>
            <a:off x="6191106" y="2396092"/>
            <a:ext cx="866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595959"/>
                </a:solidFill>
                <a:latin typeface="Catamaran" panose="020B0604020202020204" charset="0"/>
                <a:cs typeface="Catamaran" panose="020B0604020202020204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39124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Fast lateral move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Google Shape;102;p10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70150" y="1748726"/>
                <a:ext cx="3721951" cy="240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/>
                <a:r>
                  <a:rPr lang="it-IT" dirty="0"/>
                  <a:t>Maximum </a:t>
                </a:r>
                <a:r>
                  <a:rPr lang="it-IT" dirty="0" err="1"/>
                  <a:t>desired</a:t>
                </a:r>
                <a:r>
                  <a:rPr lang="it-IT" dirty="0"/>
                  <a:t> </a:t>
                </a:r>
                <a:r>
                  <a:rPr lang="it-IT" dirty="0" err="1"/>
                  <a:t>acceleration</a:t>
                </a:r>
                <a:r>
                  <a:rPr lang="it-IT" dirty="0"/>
                  <a:t> :</a:t>
                </a:r>
                <a:endParaRPr lang="it-IT" sz="1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it-IT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it-IT" sz="18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=6 </m:t>
                    </m:r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it-IT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it-IT" sz="1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02" name="Google Shape;102;p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70150" y="1748726"/>
                <a:ext cx="3721951" cy="2404800"/>
              </a:xfrm>
              <a:prstGeom prst="rect">
                <a:avLst/>
              </a:prstGeom>
              <a:blipFill>
                <a:blip r:embed="rId3"/>
                <a:stretch>
                  <a:fillRect l="-8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21</a:t>
            </a:fld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3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BE424B-2781-DE57-700E-F88AC523E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93" y="1520622"/>
            <a:ext cx="4138713" cy="21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6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Fast lateral move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22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25F29E-A3E4-39F0-55C3-1A52A6A7A23D}"/>
              </a:ext>
            </a:extLst>
          </p:cNvPr>
          <p:cNvSpPr txBox="1"/>
          <p:nvPr/>
        </p:nvSpPr>
        <p:spPr>
          <a:xfrm>
            <a:off x="408373" y="1704096"/>
            <a:ext cx="14736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Position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5CFFFB-F2A7-8DA3-6F93-B9DC81515664}"/>
              </a:ext>
            </a:extLst>
          </p:cNvPr>
          <p:cNvSpPr txBox="1"/>
          <p:nvPr/>
        </p:nvSpPr>
        <p:spPr>
          <a:xfrm>
            <a:off x="3369945" y="1704096"/>
            <a:ext cx="1944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Velocity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7A592A-BD8E-4BE8-F14B-D8E55B2F6FE3}"/>
              </a:ext>
            </a:extLst>
          </p:cNvPr>
          <p:cNvSpPr txBox="1"/>
          <p:nvPr/>
        </p:nvSpPr>
        <p:spPr>
          <a:xfrm>
            <a:off x="6439078" y="1704096"/>
            <a:ext cx="1660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Acceleration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E91388C-1C19-9F07-CF90-603167DD5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9" y="1882176"/>
            <a:ext cx="8679215" cy="22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72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Fast lateral move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23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25F29E-A3E4-39F0-55C3-1A52A6A7A23D}"/>
              </a:ext>
            </a:extLst>
          </p:cNvPr>
          <p:cNvSpPr txBox="1"/>
          <p:nvPr/>
        </p:nvSpPr>
        <p:spPr>
          <a:xfrm>
            <a:off x="1508175" y="1704096"/>
            <a:ext cx="1856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Body orientation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5CFFFB-F2A7-8DA3-6F93-B9DC81515664}"/>
              </a:ext>
            </a:extLst>
          </p:cNvPr>
          <p:cNvSpPr txBox="1"/>
          <p:nvPr/>
        </p:nvSpPr>
        <p:spPr>
          <a:xfrm>
            <a:off x="4719351" y="1704096"/>
            <a:ext cx="1944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Tilting angles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D218EE-F51A-5F11-ADD7-512C9964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70" y="1996484"/>
            <a:ext cx="6364873" cy="23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Fast lateral move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24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25F29E-A3E4-39F0-55C3-1A52A6A7A23D}"/>
              </a:ext>
            </a:extLst>
          </p:cNvPr>
          <p:cNvSpPr txBox="1"/>
          <p:nvPr/>
        </p:nvSpPr>
        <p:spPr>
          <a:xfrm>
            <a:off x="1508174" y="1704096"/>
            <a:ext cx="25756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Body orientation – Hybrid Control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D218EE-F51A-5F11-ADD7-512C9964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70" y="1996484"/>
            <a:ext cx="6364873" cy="2377063"/>
          </a:xfrm>
          <a:prstGeom prst="rect">
            <a:avLst/>
          </a:prstGeom>
        </p:spPr>
      </p:pic>
      <p:pic>
        <p:nvPicPr>
          <p:cNvPr id="6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B2DFC1F6-030F-9E0B-FE39-40FAF81A6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252" y="1895067"/>
            <a:ext cx="3304640" cy="2478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5CFFFB-F2A7-8DA3-6F93-B9DC81515664}"/>
              </a:ext>
            </a:extLst>
          </p:cNvPr>
          <p:cNvSpPr txBox="1"/>
          <p:nvPr/>
        </p:nvSpPr>
        <p:spPr>
          <a:xfrm>
            <a:off x="4719351" y="1704096"/>
            <a:ext cx="27378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Body orientation – Classic Control</a:t>
            </a:r>
          </a:p>
        </p:txBody>
      </p:sp>
    </p:spTree>
    <p:extLst>
      <p:ext uri="{BB962C8B-B14F-4D97-AF65-F5344CB8AC3E}">
        <p14:creationId xmlns:p14="http://schemas.microsoft.com/office/powerpoint/2010/main" val="3597328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Conclusions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25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25F29E-A3E4-39F0-55C3-1A52A6A7A23D}"/>
              </a:ext>
            </a:extLst>
          </p:cNvPr>
          <p:cNvSpPr txBox="1"/>
          <p:nvPr/>
        </p:nvSpPr>
        <p:spPr>
          <a:xfrm>
            <a:off x="727650" y="1633075"/>
            <a:ext cx="664081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The tilting mechanism is a reasonable improvement to overcome under-actuation limits in classic quadrotors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The proposed controller effectively stabilizes 6D trajectories but making use only of the tilting mechanism it bring some limitation in performances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The Introduction of the Hybrid controller gives the possibility to overcome performance limitations of the tilting mechanism by only sacrificing for the minimum time possible the orientation task</a:t>
            </a:r>
          </a:p>
        </p:txBody>
      </p:sp>
    </p:spTree>
    <p:extLst>
      <p:ext uri="{BB962C8B-B14F-4D97-AF65-F5344CB8AC3E}">
        <p14:creationId xmlns:p14="http://schemas.microsoft.com/office/powerpoint/2010/main" val="148570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References</a:t>
            </a:r>
            <a:endParaRPr dirty="0"/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1"/>
          </p:nvPr>
        </p:nvSpPr>
        <p:spPr>
          <a:xfrm>
            <a:off x="727650" y="1397000"/>
            <a:ext cx="76887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100" b="1" dirty="0"/>
              <a:t>Papers: </a:t>
            </a:r>
          </a:p>
          <a:p>
            <a:pPr lvl="1"/>
            <a:r>
              <a:rPr lang="it-IT" dirty="0">
                <a:effectLst/>
                <a:latin typeface="Arial" panose="020B0604020202020204" pitchFamily="34" charset="0"/>
              </a:rPr>
              <a:t>M. </a:t>
            </a:r>
            <a:r>
              <a:rPr lang="it-IT" dirty="0" err="1">
                <a:effectLst/>
                <a:latin typeface="Arial" panose="020B0604020202020204" pitchFamily="34" charset="0"/>
              </a:rPr>
              <a:t>Odelga</a:t>
            </a:r>
            <a:r>
              <a:rPr lang="it-IT" dirty="0">
                <a:effectLst/>
                <a:latin typeface="Arial" panose="020B0604020202020204" pitchFamily="34" charset="0"/>
              </a:rPr>
              <a:t>, P. </a:t>
            </a:r>
            <a:r>
              <a:rPr lang="it-IT" dirty="0" err="1">
                <a:effectLst/>
                <a:latin typeface="Arial" panose="020B0604020202020204" pitchFamily="34" charset="0"/>
              </a:rPr>
              <a:t>Stegagno</a:t>
            </a:r>
            <a:r>
              <a:rPr lang="it-IT" dirty="0">
                <a:effectLst/>
                <a:latin typeface="Arial" panose="020B0604020202020204" pitchFamily="34" charset="0"/>
              </a:rPr>
              <a:t>, and H. H. </a:t>
            </a:r>
            <a:r>
              <a:rPr lang="it-IT" dirty="0" err="1">
                <a:effectLst/>
                <a:latin typeface="Arial" panose="020B0604020202020204" pitchFamily="34" charset="0"/>
              </a:rPr>
              <a:t>Bülthoff</a:t>
            </a:r>
            <a:r>
              <a:rPr lang="it-IT" dirty="0">
                <a:effectLst/>
                <a:latin typeface="Arial" panose="020B0604020202020204" pitchFamily="34" charset="0"/>
              </a:rPr>
              <a:t>, “A </a:t>
            </a:r>
            <a:r>
              <a:rPr lang="it-IT" dirty="0" err="1">
                <a:effectLst/>
                <a:latin typeface="Arial" panose="020B0604020202020204" pitchFamily="34" charset="0"/>
              </a:rPr>
              <a:t>fully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actuated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quadrotor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uav</a:t>
            </a:r>
            <a:r>
              <a:rPr lang="it-IT" dirty="0">
                <a:effectLst/>
                <a:latin typeface="Arial" panose="020B0604020202020204" pitchFamily="34" charset="0"/>
              </a:rPr>
              <a:t> with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a propeller </a:t>
            </a:r>
            <a:r>
              <a:rPr lang="it-IT" dirty="0" err="1">
                <a:effectLst/>
                <a:latin typeface="Arial" panose="020B0604020202020204" pitchFamily="34" charset="0"/>
              </a:rPr>
              <a:t>tilting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mechanism</a:t>
            </a:r>
            <a:r>
              <a:rPr lang="it-IT" dirty="0">
                <a:effectLst/>
                <a:latin typeface="Arial" panose="020B0604020202020204" pitchFamily="34" charset="0"/>
              </a:rPr>
              <a:t>: </a:t>
            </a:r>
            <a:r>
              <a:rPr lang="it-IT" dirty="0" err="1">
                <a:effectLst/>
                <a:latin typeface="Arial" panose="020B0604020202020204" pitchFamily="34" charset="0"/>
              </a:rPr>
              <a:t>Modeling</a:t>
            </a:r>
            <a:r>
              <a:rPr lang="it-IT" dirty="0">
                <a:effectLst/>
                <a:latin typeface="Arial" panose="020B0604020202020204" pitchFamily="34" charset="0"/>
              </a:rPr>
              <a:t> and control,” in 2016 IEEE International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Conference on Advanced </a:t>
            </a:r>
            <a:r>
              <a:rPr lang="it-IT" dirty="0" err="1">
                <a:effectLst/>
                <a:latin typeface="Arial" panose="020B0604020202020204" pitchFamily="34" charset="0"/>
              </a:rPr>
              <a:t>Intelligent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Mechatronics</a:t>
            </a:r>
            <a:r>
              <a:rPr lang="it-IT" dirty="0">
                <a:effectLst/>
                <a:latin typeface="Arial" panose="020B0604020202020204" pitchFamily="34" charset="0"/>
              </a:rPr>
              <a:t> (AIM), 2016, pp. 306–311.</a:t>
            </a:r>
            <a:endParaRPr lang="it" b="1" dirty="0">
              <a:effectLst/>
              <a:latin typeface="Arial" panose="020B0604020202020204" pitchFamily="34" charset="0"/>
            </a:endParaRPr>
          </a:p>
          <a:p>
            <a:pPr lvl="1"/>
            <a:r>
              <a:rPr lang="it-IT" dirty="0">
                <a:effectLst/>
                <a:latin typeface="Arial" panose="020B0604020202020204" pitchFamily="34" charset="0"/>
              </a:rPr>
              <a:t>R. </a:t>
            </a:r>
            <a:r>
              <a:rPr lang="it-IT" dirty="0" err="1">
                <a:effectLst/>
                <a:latin typeface="Arial" panose="020B0604020202020204" pitchFamily="34" charset="0"/>
              </a:rPr>
              <a:t>Mahony</a:t>
            </a:r>
            <a:r>
              <a:rPr lang="it-IT" dirty="0">
                <a:effectLst/>
                <a:latin typeface="Arial" panose="020B0604020202020204" pitchFamily="34" charset="0"/>
              </a:rPr>
              <a:t>, V. Kumar, and P. </a:t>
            </a:r>
            <a:r>
              <a:rPr lang="it-IT" dirty="0" err="1">
                <a:effectLst/>
                <a:latin typeface="Arial" panose="020B0604020202020204" pitchFamily="34" charset="0"/>
              </a:rPr>
              <a:t>Corke</a:t>
            </a:r>
            <a:r>
              <a:rPr lang="it-IT" dirty="0">
                <a:effectLst/>
                <a:latin typeface="Arial" panose="020B0604020202020204" pitchFamily="34" charset="0"/>
              </a:rPr>
              <a:t>, “</a:t>
            </a:r>
            <a:r>
              <a:rPr lang="it-IT" dirty="0" err="1">
                <a:effectLst/>
                <a:latin typeface="Arial" panose="020B0604020202020204" pitchFamily="34" charset="0"/>
              </a:rPr>
              <a:t>Multirotor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aerial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vehicles</a:t>
            </a:r>
            <a:r>
              <a:rPr lang="it-IT" dirty="0">
                <a:effectLst/>
                <a:latin typeface="Arial" panose="020B0604020202020204" pitchFamily="34" charset="0"/>
              </a:rPr>
              <a:t>: </a:t>
            </a:r>
            <a:r>
              <a:rPr lang="it-IT" dirty="0" err="1">
                <a:effectLst/>
                <a:latin typeface="Arial" panose="020B0604020202020204" pitchFamily="34" charset="0"/>
              </a:rPr>
              <a:t>Modeling</a:t>
            </a:r>
            <a:r>
              <a:rPr lang="it-IT" dirty="0">
                <a:effectLst/>
                <a:latin typeface="Arial" panose="020B0604020202020204" pitchFamily="34" charset="0"/>
              </a:rPr>
              <a:t>, esti-</a:t>
            </a:r>
            <a:br>
              <a:rPr lang="it-IT" dirty="0"/>
            </a:br>
            <a:r>
              <a:rPr lang="it-IT" dirty="0" err="1">
                <a:effectLst/>
                <a:latin typeface="Arial" panose="020B0604020202020204" pitchFamily="34" charset="0"/>
              </a:rPr>
              <a:t>mation</a:t>
            </a:r>
            <a:r>
              <a:rPr lang="it-IT" dirty="0">
                <a:effectLst/>
                <a:latin typeface="Arial" panose="020B0604020202020204" pitchFamily="34" charset="0"/>
              </a:rPr>
              <a:t>, and control of </a:t>
            </a:r>
            <a:r>
              <a:rPr lang="it-IT" dirty="0" err="1">
                <a:effectLst/>
                <a:latin typeface="Arial" panose="020B0604020202020204" pitchFamily="34" charset="0"/>
              </a:rPr>
              <a:t>quadrotor</a:t>
            </a:r>
            <a:r>
              <a:rPr lang="it-IT" dirty="0">
                <a:effectLst/>
                <a:latin typeface="Arial" panose="020B0604020202020204" pitchFamily="34" charset="0"/>
              </a:rPr>
              <a:t>,” IEEE </a:t>
            </a:r>
            <a:r>
              <a:rPr lang="it-IT" dirty="0" err="1">
                <a:effectLst/>
                <a:latin typeface="Arial" panose="020B0604020202020204" pitchFamily="34" charset="0"/>
              </a:rPr>
              <a:t>Robotics</a:t>
            </a:r>
            <a:r>
              <a:rPr lang="it-IT" dirty="0">
                <a:effectLst/>
                <a:latin typeface="Arial" panose="020B0604020202020204" pitchFamily="34" charset="0"/>
              </a:rPr>
              <a:t> Automation Magazine, vol. 19,</a:t>
            </a:r>
            <a:br>
              <a:rPr lang="it-IT" dirty="0"/>
            </a:br>
            <a:r>
              <a:rPr lang="it-IT" dirty="0">
                <a:effectLst/>
                <a:latin typeface="Arial" panose="020B0604020202020204" pitchFamily="34" charset="0"/>
              </a:rPr>
              <a:t>no. 3, pp. 20–32, 2012.</a:t>
            </a:r>
          </a:p>
          <a:p>
            <a:pPr lvl="1"/>
            <a:r>
              <a:rPr lang="en-US" dirty="0">
                <a:effectLst/>
                <a:latin typeface="Arial" panose="020B0604020202020204" pitchFamily="34" charset="0"/>
              </a:rPr>
              <a:t>S. A. Al-</a:t>
            </a:r>
            <a:r>
              <a:rPr lang="en-US" dirty="0" err="1">
                <a:effectLst/>
                <a:latin typeface="Arial" panose="020B0604020202020204" pitchFamily="34" charset="0"/>
              </a:rPr>
              <a:t>Hiddabi</a:t>
            </a:r>
            <a:r>
              <a:rPr lang="en-US" dirty="0">
                <a:effectLst/>
                <a:latin typeface="Arial" panose="020B0604020202020204" pitchFamily="34" charset="0"/>
              </a:rPr>
              <a:t>, “Quadrotor control using feedback linearization with dynamic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extension,” in 2009 6th International Symposium on Mechatronics and its Applica-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tions</a:t>
            </a:r>
            <a:r>
              <a:rPr lang="en-US" dirty="0">
                <a:effectLst/>
                <a:latin typeface="Arial" panose="020B0604020202020204" pitchFamily="34" charset="0"/>
              </a:rPr>
              <a:t>, 2009, pp. 1–3.</a:t>
            </a:r>
            <a:endParaRPr b="1" dirty="0"/>
          </a:p>
        </p:txBody>
      </p:sp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26</a:t>
            </a:fld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 for the attention!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Quadrotors</a:t>
            </a:r>
            <a:endParaRPr dirty="0"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400" dirty="0"/>
              <a:t>Particular set of UAV famous for their versatility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dirty="0"/>
              <a:t>Usually composed by a </a:t>
            </a:r>
            <a:r>
              <a:rPr lang="en-US" sz="1400" dirty="0" err="1"/>
              <a:t>sigle</a:t>
            </a:r>
            <a:r>
              <a:rPr lang="en-US" sz="1400" dirty="0"/>
              <a:t> rigid body equipped with four propellers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dirty="0"/>
              <a:t>The </a:t>
            </a:r>
            <a:r>
              <a:rPr lang="en-US" sz="1400" dirty="0" err="1"/>
              <a:t>underactuation</a:t>
            </a:r>
            <a:r>
              <a:rPr lang="en-US" sz="1400" dirty="0"/>
              <a:t> is their main drawback causing them the inability to track 6D trajectories</a:t>
            </a:r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3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Tilting mechanism</a:t>
            </a:r>
            <a:endParaRPr dirty="0"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4</a:t>
            </a:fld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>
            <a:off x="727650" y="1491775"/>
            <a:ext cx="4133108" cy="15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dirty="0"/>
              <a:t>I</a:t>
            </a:r>
            <a:r>
              <a:rPr lang="en-US" dirty="0"/>
              <a:t>n the following analysis we threat modelling and control of a quadrotor which result to be fully actuated thanks to the addition of two actuators able to change the orientation of the propellers.</a:t>
            </a:r>
            <a:endParaRPr b="1" dirty="0"/>
          </a:p>
        </p:txBody>
      </p:sp>
      <p:sp>
        <p:nvSpPr>
          <p:cNvPr id="92" name="Google Shape;92;p9"/>
          <p:cNvSpPr/>
          <p:nvPr/>
        </p:nvSpPr>
        <p:spPr>
          <a:xfrm>
            <a:off x="1097641" y="3356041"/>
            <a:ext cx="3393125" cy="1056300"/>
          </a:xfrm>
          <a:prstGeom prst="roundRect">
            <a:avLst>
              <a:gd name="adj" fmla="val 16667"/>
            </a:avLst>
          </a:prstGeom>
          <a:solidFill>
            <a:srgbClr val="6F0A19">
              <a:alpha val="30050"/>
            </a:srgbClr>
          </a:solidFill>
          <a:ln w="9525" cap="flat" cmpd="sng">
            <a:solidFill>
              <a:srgbClr val="6F0A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Underactuated quadrotor cannot be deployed to track or regulate a desired orientation</a:t>
            </a:r>
            <a:endParaRPr dirty="0"/>
          </a:p>
        </p:txBody>
      </p:sp>
      <p:sp>
        <p:nvSpPr>
          <p:cNvPr id="93" name="Google Shape;93;p9"/>
          <p:cNvSpPr/>
          <p:nvPr/>
        </p:nvSpPr>
        <p:spPr>
          <a:xfrm>
            <a:off x="4572000" y="3355423"/>
            <a:ext cx="3393125" cy="1056300"/>
          </a:xfrm>
          <a:prstGeom prst="roundRect">
            <a:avLst>
              <a:gd name="adj" fmla="val 16667"/>
            </a:avLst>
          </a:prstGeom>
          <a:solidFill>
            <a:srgbClr val="006778">
              <a:alpha val="44260"/>
            </a:srgbClr>
          </a:solidFill>
          <a:ln w="9525" cap="flat" cmpd="sng">
            <a:solidFill>
              <a:srgbClr val="0067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Tilting propellers allows to perform whatever trajectory we want </a:t>
            </a:r>
            <a:endParaRPr dirty="0"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F6C6505-16CB-BD16-B0A3-AC019729B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948" y="1372779"/>
            <a:ext cx="3586203" cy="16907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Structure description</a:t>
            </a:r>
            <a:endParaRPr dirty="0"/>
          </a:p>
        </p:txBody>
      </p:sp>
      <p:sp>
        <p:nvSpPr>
          <p:cNvPr id="102" name="Google Shape;102;p10"/>
          <p:cNvSpPr txBox="1">
            <a:spLocks noGrp="1"/>
          </p:cNvSpPr>
          <p:nvPr>
            <p:ph type="subTitle" idx="1"/>
          </p:nvPr>
        </p:nvSpPr>
        <p:spPr>
          <a:xfrm>
            <a:off x="770149" y="1511975"/>
            <a:ext cx="3721951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Parallelogram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Modifies</a:t>
            </a:r>
            <a:r>
              <a:rPr lang="it-IT" dirty="0"/>
              <a:t> roll and pitch </a:t>
            </a:r>
            <a:r>
              <a:rPr lang="it-IT" dirty="0" err="1"/>
              <a:t>angles</a:t>
            </a:r>
            <a:r>
              <a:rPr lang="it-IT" dirty="0"/>
              <a:t> of the </a:t>
            </a:r>
            <a:r>
              <a:rPr lang="it-IT" dirty="0" err="1"/>
              <a:t>propellers</a:t>
            </a:r>
            <a:r>
              <a:rPr lang="it-IT" dirty="0"/>
              <a:t> w.r.t. to body frame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Joint </a:t>
            </a:r>
            <a:r>
              <a:rPr lang="it-IT" dirty="0" err="1"/>
              <a:t>limits</a:t>
            </a:r>
            <a:r>
              <a:rPr lang="it-IT" dirty="0"/>
              <a:t>: {-</a:t>
            </a:r>
            <a:r>
              <a:rPr lang="el-GR" dirty="0"/>
              <a:t>π</a:t>
            </a:r>
            <a:r>
              <a:rPr lang="it-IT" dirty="0"/>
              <a:t>/6, </a:t>
            </a:r>
            <a:r>
              <a:rPr lang="el-GR" dirty="0"/>
              <a:t>π</a:t>
            </a:r>
            <a:r>
              <a:rPr lang="it-IT" dirty="0"/>
              <a:t>/6}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propelles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orientation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5</a:t>
            </a:fld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3"/>
          </p:nvPr>
        </p:nvSpPr>
        <p:spPr>
          <a:xfrm>
            <a:off x="1414800" y="4808351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934824-0A6E-2EFA-519C-06EB6AA7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405" y="1396939"/>
            <a:ext cx="3994355" cy="2349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653A573-D212-A738-E351-850A7FAE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64" y="2833360"/>
            <a:ext cx="5854500" cy="185245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5774C2F-5B88-B803-35E7-E7E0A0D14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871" y="2865886"/>
            <a:ext cx="4856085" cy="1945132"/>
          </a:xfrm>
          <a:prstGeom prst="rect">
            <a:avLst/>
          </a:prstGeom>
        </p:spPr>
      </p:pic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Model </a:t>
            </a:r>
            <a:endParaRPr dirty="0"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50" y="1397000"/>
            <a:ext cx="7688700" cy="405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dirty="0" err="1"/>
              <a:t>thrust</a:t>
            </a:r>
            <a:r>
              <a:rPr lang="it-IT" dirty="0"/>
              <a:t> and moment in propeller frame</a:t>
            </a:r>
            <a:endParaRPr lang="en-GB"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6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8C05C7-C523-5AC8-D366-A14382F4B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117" y="3389890"/>
            <a:ext cx="4335894" cy="891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E01D0B-4BAC-6C36-AC89-CDE799EBF6F5}"/>
              </a:ext>
            </a:extLst>
          </p:cNvPr>
          <p:cNvSpPr txBox="1"/>
          <p:nvPr/>
        </p:nvSpPr>
        <p:spPr>
          <a:xfrm>
            <a:off x="725854" y="2310140"/>
            <a:ext cx="761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Dynamic model</a:t>
            </a:r>
          </a:p>
          <a:p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AF6AAD-3960-8BD2-7FB9-78E150C270DF}"/>
              </a:ext>
            </a:extLst>
          </p:cNvPr>
          <p:cNvSpPr txBox="1"/>
          <p:nvPr/>
        </p:nvSpPr>
        <p:spPr>
          <a:xfrm>
            <a:off x="725854" y="1882066"/>
            <a:ext cx="74661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  <a:latin typeface="Catamaran"/>
                <a:cs typeface="Catamaran"/>
              </a:rPr>
              <a:t>Total </a:t>
            </a:r>
            <a:r>
              <a:rPr lang="it-IT" sz="1300" dirty="0" err="1">
                <a:solidFill>
                  <a:schemeClr val="accent1"/>
                </a:solidFill>
                <a:latin typeface="Catamaran"/>
                <a:cs typeface="Catamaran"/>
              </a:rPr>
              <a:t>thrust</a:t>
            </a:r>
            <a:r>
              <a:rPr lang="it-IT" sz="1300" dirty="0">
                <a:solidFill>
                  <a:schemeClr val="accent1"/>
                </a:solidFill>
                <a:latin typeface="Catamaran"/>
                <a:cs typeface="Catamaran"/>
              </a:rPr>
              <a:t> and torque in body frame </a:t>
            </a:r>
          </a:p>
        </p:txBody>
      </p:sp>
    </p:spTree>
    <p:extLst>
      <p:ext uri="{BB962C8B-B14F-4D97-AF65-F5344CB8AC3E}">
        <p14:creationId xmlns:p14="http://schemas.microsoft.com/office/powerpoint/2010/main" val="144882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Control</a:t>
            </a:r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50" y="1397000"/>
            <a:ext cx="7688700" cy="446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/>
              <a:t>Dynamic extension</a:t>
            </a:r>
            <a:endParaRPr lang="en-GB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7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/>
              <a:t>A FULLY ACTUATED QUADROTOR WITH A PROPELLER TILTING MECHANISM</a:t>
            </a:r>
            <a:endParaRPr sz="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D48A9B1-63F3-CDCE-91FB-B4F57D575794}"/>
                  </a:ext>
                </a:extLst>
              </p:cNvPr>
              <p:cNvSpPr txBox="1"/>
              <p:nvPr/>
            </p:nvSpPr>
            <p:spPr>
              <a:xfrm>
                <a:off x="727650" y="1772749"/>
                <a:ext cx="5631899" cy="31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300" dirty="0">
                    <a:solidFill>
                      <a:schemeClr val="accent1"/>
                    </a:solidFill>
                    <a:latin typeface="Catamaran"/>
                    <a:cs typeface="Catamaran"/>
                    <a:sym typeface="Catamaran"/>
                  </a:rPr>
                  <a:t>Control input: Feedback </a:t>
                </a:r>
                <a:r>
                  <a:rPr lang="it-IT" sz="1300" dirty="0" err="1">
                    <a:solidFill>
                      <a:schemeClr val="accent1"/>
                    </a:solidFill>
                    <a:latin typeface="Catamaran"/>
                    <a:cs typeface="Catamaran"/>
                    <a:sym typeface="Catamaran"/>
                  </a:rPr>
                  <a:t>linearization</a:t>
                </a:r>
                <a:r>
                  <a:rPr lang="it-IT" sz="1300" dirty="0">
                    <a:solidFill>
                      <a:schemeClr val="accent1"/>
                    </a:solidFill>
                    <a:latin typeface="Catamaran"/>
                    <a:cs typeface="Catamaran"/>
                    <a:sym typeface="Catamaran"/>
                  </a:rPr>
                  <a:t>, </a:t>
                </a:r>
                <a:r>
                  <a:rPr lang="it-IT" sz="1300" dirty="0" err="1">
                    <a:solidFill>
                      <a:schemeClr val="accent1"/>
                    </a:solidFill>
                    <a:latin typeface="Catamaran"/>
                    <a:cs typeface="Catamaran"/>
                    <a:sym typeface="Catamaran"/>
                  </a:rPr>
                  <a:t>reference</a:t>
                </a:r>
                <a:r>
                  <a:rPr lang="it-IT" sz="1300" dirty="0">
                    <a:solidFill>
                      <a:schemeClr val="accent1"/>
                    </a:solidFill>
                    <a:latin typeface="Catamaran"/>
                    <a:cs typeface="Catamaran"/>
                    <a:sym typeface="Catamaran"/>
                  </a:rPr>
                  <a:t> input  </a:t>
                </a:r>
                <a14:m>
                  <m:oMath xmlns:m="http://schemas.openxmlformats.org/officeDocument/2006/math">
                    <m:r>
                      <a:rPr lang="it-IT" sz="1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tamaran"/>
                        <a:sym typeface="Catamaran"/>
                      </a:rPr>
                      <m:t>[</m:t>
                    </m:r>
                    <m:sSup>
                      <m:sSupPr>
                        <m:ctrlPr>
                          <a:rPr lang="it-IT" sz="1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tamaran"/>
                            <a:sym typeface="Catamaran"/>
                          </a:rPr>
                        </m:ctrlPr>
                      </m:sSupPr>
                      <m:e>
                        <m:acc>
                          <m:accPr>
                            <m:chr m:val="⃛"/>
                            <m:ctrlPr>
                              <a:rPr lang="it-IT" sz="1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Catamaran"/>
                                <a:sym typeface="Catamaran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1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Catamaran"/>
                                    <a:sym typeface="Catamaran"/>
                                  </a:rPr>
                                </m:ctrlPr>
                              </m:sSubPr>
                              <m:e>
                                <m:r>
                                  <a:rPr lang="it-IT" sz="1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Catamaran"/>
                                    <a:sym typeface="Catamaran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Catamaran"/>
                                    <a:sym typeface="Catamaran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it-IT" sz="1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tamaran"/>
                            <a:sym typeface="Catamaran"/>
                          </a:rPr>
                          <m:t>𝑇</m:t>
                        </m:r>
                      </m:sup>
                    </m:sSup>
                    <m:r>
                      <a:rPr lang="it-IT" sz="1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tamaran"/>
                        <a:sym typeface="Catamaran"/>
                      </a:rPr>
                      <m:t>,</m:t>
                    </m:r>
                    <m:sSup>
                      <m:sSupPr>
                        <m:ctrlPr>
                          <a:rPr lang="it-IT" sz="13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tamaran"/>
                            <a:sym typeface="Catamaran"/>
                          </a:rPr>
                        </m:ctrlPr>
                      </m:sSupPr>
                      <m:e>
                        <m:acc>
                          <m:accPr>
                            <m:chr m:val="̈"/>
                            <m:ctrlPr>
                              <a:rPr lang="it-IT" sz="1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Catamaran"/>
                                <a:sym typeface="Catamaran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1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tamaran"/>
                                    <a:sym typeface="Catamaran"/>
                                  </a:rPr>
                                </m:ctrlPr>
                              </m:sSubPr>
                              <m:e>
                                <m:r>
                                  <a:rPr lang="it-IT" sz="1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tamaran"/>
                                    <a:sym typeface="Catamaran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it-IT" sz="1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tamaran"/>
                                    <a:sym typeface="Catamaran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it-IT" sz="13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tamaran"/>
                            <a:sym typeface="Catamaran"/>
                          </a:rPr>
                          <m:t>𝑇</m:t>
                        </m:r>
                      </m:sup>
                    </m:sSup>
                    <m:r>
                      <a:rPr lang="it-IT" sz="1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tamaran"/>
                        <a:sym typeface="Catamaran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D48A9B1-63F3-CDCE-91FB-B4F57D575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50" y="1772749"/>
                <a:ext cx="5631899" cy="310919"/>
              </a:xfrm>
              <a:prstGeom prst="rect">
                <a:avLst/>
              </a:prstGeom>
              <a:blipFill>
                <a:blip r:embed="rId3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F3F12C-8FAF-225E-102D-25488FD83060}"/>
              </a:ext>
            </a:extLst>
          </p:cNvPr>
          <p:cNvSpPr txBox="1"/>
          <p:nvPr/>
        </p:nvSpPr>
        <p:spPr>
          <a:xfrm>
            <a:off x="727650" y="2108201"/>
            <a:ext cx="8357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Where J* is given by:</a:t>
            </a:r>
          </a:p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45CC20-F126-9AE4-8F89-4199E50F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398" y="2383091"/>
            <a:ext cx="5007204" cy="24055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C85CE7C-3C40-CE1B-6C4D-A990C438A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052" y="3378482"/>
            <a:ext cx="4295996" cy="7435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7F85D91-E6BC-E073-2A90-D4B6A6825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601" y="2655954"/>
            <a:ext cx="4295997" cy="11964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487BAE1-7B82-E502-C0C3-284678BB3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052" y="3890046"/>
            <a:ext cx="4295996" cy="3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Control</a:t>
            </a:r>
            <a:endParaRPr dirty="0"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50" y="1431485"/>
            <a:ext cx="7688700" cy="344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dirty="0"/>
              <a:t>Position </a:t>
            </a:r>
            <a:r>
              <a:rPr lang="it-IT" dirty="0" err="1"/>
              <a:t>feedforward</a:t>
            </a:r>
            <a:r>
              <a:rPr lang="it-IT" dirty="0"/>
              <a:t> and feedback</a:t>
            </a:r>
            <a:endParaRPr lang="en-GB"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8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sz="9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83E7776-E6C5-6852-07EE-63056CF5386B}"/>
              </a:ext>
            </a:extLst>
          </p:cNvPr>
          <p:cNvSpPr txBox="1"/>
          <p:nvPr/>
        </p:nvSpPr>
        <p:spPr>
          <a:xfrm>
            <a:off x="727650" y="1889148"/>
            <a:ext cx="74217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Orientation</a:t>
            </a:r>
            <a:r>
              <a:rPr lang="it-IT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 </a:t>
            </a:r>
            <a:r>
              <a:rPr lang="it-IT" sz="1300" dirty="0" err="1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feedforward</a:t>
            </a:r>
            <a:r>
              <a:rPr lang="it-IT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 and feedback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CD59DC-374A-9E4A-8F85-24F3F7F0C256}"/>
              </a:ext>
            </a:extLst>
          </p:cNvPr>
          <p:cNvSpPr txBox="1"/>
          <p:nvPr/>
        </p:nvSpPr>
        <p:spPr>
          <a:xfrm>
            <a:off x="727650" y="2279362"/>
            <a:ext cx="7688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  <a:latin typeface="Catamaran"/>
                <a:cs typeface="Catamaran"/>
              </a:rPr>
              <a:t>Where the orientation error is computed as: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157B70-B3EB-9618-05B3-B301FCDC6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749" y="3485929"/>
            <a:ext cx="5854501" cy="3636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0064F-1DE3-959B-1388-1D159C404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749" y="3439868"/>
            <a:ext cx="5854500" cy="4096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D3D2465-5C62-DD2C-2AB5-0D428ACE6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754" y="3373515"/>
            <a:ext cx="2767381" cy="6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9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Hovering with desired orientation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Google Shape;102;p10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38945" y="2143280"/>
                <a:ext cx="3300900" cy="21195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it-IT" sz="1800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Desired</a:t>
                </a:r>
                <a:r>
                  <a:rPr lang="it-IT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body </a:t>
                </a:r>
                <a:r>
                  <a:rPr lang="it-IT" sz="1800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orientation</a:t>
                </a:r>
                <a:r>
                  <a:rPr lang="it-IT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r>
                        <m:rPr>
                          <m:sty m:val="p"/>
                        </m:rPr>
                        <a:rPr lang="it-IT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α</m:t>
                      </m:r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lang="it-IT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it-IT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β</m:t>
                      </m:r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0</m:t>
                    </m:r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Google Shape;102;p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38945" y="2143280"/>
                <a:ext cx="3300900" cy="2119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9</a:t>
            </a:fld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3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A FULLY ACTUATED QUADROTOR WITH A PROPELLER TILTING MECHANISM</a:t>
            </a:r>
            <a:endParaRPr dirty="0"/>
          </a:p>
        </p:txBody>
      </p:sp>
      <p:pic>
        <p:nvPicPr>
          <p:cNvPr id="3" name="Immagine 2" descr="Immagine che contiene verde&#10;&#10;Descrizione generata automaticamente">
            <a:extLst>
              <a:ext uri="{FF2B5EF4-FFF2-40B4-BE49-F238E27FC236}">
                <a16:creationId xmlns:a16="http://schemas.microsoft.com/office/drawing/2014/main" id="{DE32971F-3992-6E18-DF70-81A25146B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051" y="1136850"/>
            <a:ext cx="2869799" cy="28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9181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AFD99FD-E821-4A2C-B9E8-0DEA2661E6CD}">
  <we:reference id="wa104380862" version="1.5.0.0" store="it-IT" storeType="OMEX"/>
  <we:alternateReferences>
    <we:reference id="WA104380862" version="1.5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998</Words>
  <Application>Microsoft Office PowerPoint</Application>
  <PresentationFormat>Presentazione su schermo (16:9)</PresentationFormat>
  <Paragraphs>182</Paragraphs>
  <Slides>27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3" baseType="lpstr">
      <vt:lpstr>Calibri</vt:lpstr>
      <vt:lpstr>Raleway</vt:lpstr>
      <vt:lpstr>Cambria Math</vt:lpstr>
      <vt:lpstr>Catamaran</vt:lpstr>
      <vt:lpstr>Arial</vt:lpstr>
      <vt:lpstr>Streamline</vt:lpstr>
      <vt:lpstr>Control Problems in Robotics A FULLY ACTUATED QUADROTOR WITH A PROPELLER TILTING MECHANISM</vt:lpstr>
      <vt:lpstr>Table of contents</vt:lpstr>
      <vt:lpstr>Quadrotors</vt:lpstr>
      <vt:lpstr>Tilting mechanism</vt:lpstr>
      <vt:lpstr>Structure description</vt:lpstr>
      <vt:lpstr>Model </vt:lpstr>
      <vt:lpstr>Control</vt:lpstr>
      <vt:lpstr>Control</vt:lpstr>
      <vt:lpstr>Hovering with desired orientation</vt:lpstr>
      <vt:lpstr>Hovering with desired orientation</vt:lpstr>
      <vt:lpstr>Hovering with desired orientation</vt:lpstr>
      <vt:lpstr>Linear path</vt:lpstr>
      <vt:lpstr>Linear path</vt:lpstr>
      <vt:lpstr>Linear path</vt:lpstr>
      <vt:lpstr>Spiral with initial error</vt:lpstr>
      <vt:lpstr>Spiral with initial error</vt:lpstr>
      <vt:lpstr>Spiral with initial error</vt:lpstr>
      <vt:lpstr>Tilting mechanism: Pros &amp; Cons</vt:lpstr>
      <vt:lpstr>Solutions</vt:lpstr>
      <vt:lpstr>Hybrid control strategy</vt:lpstr>
      <vt:lpstr>Fast lateral move</vt:lpstr>
      <vt:lpstr>Fast lateral move</vt:lpstr>
      <vt:lpstr>Fast lateral move</vt:lpstr>
      <vt:lpstr>Fast lateral move</vt:lpstr>
      <vt:lpstr>Conclusions</vt:lpstr>
      <vt:lpstr>References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Problems in Robotics A FULLY ACTUATED QUADROTOR WITH A PROPELLER TILTING MECHANISM</dc:title>
  <cp:lastModifiedBy>Antonio Bozza</cp:lastModifiedBy>
  <cp:revision>15</cp:revision>
  <dcterms:modified xsi:type="dcterms:W3CDTF">2023-04-04T21:44:28Z</dcterms:modified>
</cp:coreProperties>
</file>